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1960226685" r:id="rId3"/>
    <p:sldId id="1960226707" r:id="rId4"/>
    <p:sldId id="1960226702" r:id="rId5"/>
    <p:sldId id="1960226708" r:id="rId6"/>
    <p:sldId id="1960226712" r:id="rId7"/>
    <p:sldId id="1960226703" r:id="rId8"/>
    <p:sldId id="1960226704" r:id="rId9"/>
    <p:sldId id="1960226705" r:id="rId10"/>
    <p:sldId id="1960226706" r:id="rId11"/>
    <p:sldId id="1960226709" r:id="rId12"/>
    <p:sldId id="1960226710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216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249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20D6D-E1D1-484D-B64A-8CED1AAAD02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BD9F7-4AD5-4943-ACAE-65384909E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34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05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2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3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7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5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0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39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2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7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7A4CB-28D4-43E1-B4A8-A3E154D25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2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4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6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2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0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7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4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9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5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12D64BE8-6410-41F4-96AA-73E847056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4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E894C11-A52A-4AC5-853C-334E360BCE6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9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github.com/pxaris/lyra-datas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microsoft.com/office/2007/relationships/hdphoto" Target="../media/hdphoto4.wdp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17.pn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microsoft.com/office/2007/relationships/hdphoto" Target="../media/hdphoto3.wdp"/><Relationship Id="rId5" Type="http://schemas.openxmlformats.org/officeDocument/2006/relationships/image" Target="../media/image26.emf"/><Relationship Id="rId10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11" Type="http://schemas.microsoft.com/office/2007/relationships/hdphoto" Target="../media/hdphoto4.wdp"/><Relationship Id="rId5" Type="http://schemas.openxmlformats.org/officeDocument/2006/relationships/image" Target="../media/image32.emf"/><Relationship Id="rId10" Type="http://schemas.openxmlformats.org/officeDocument/2006/relationships/image" Target="../media/image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close-up of a logo">
            <a:extLst>
              <a:ext uri="{FF2B5EF4-FFF2-40B4-BE49-F238E27FC236}">
                <a16:creationId xmlns:a16="http://schemas.microsoft.com/office/drawing/2014/main" id="{7C6E1A01-FEE8-96B4-18BD-10D8394F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913" y="5718968"/>
            <a:ext cx="2447925" cy="8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993F83-F6E1-58A5-1A86-173BA864926B}"/>
              </a:ext>
            </a:extLst>
          </p:cNvPr>
          <p:cNvGrpSpPr/>
          <p:nvPr/>
        </p:nvGrpSpPr>
        <p:grpSpPr>
          <a:xfrm>
            <a:off x="6096000" y="5680075"/>
            <a:ext cx="3586439" cy="861774"/>
            <a:chOff x="5952007" y="5279747"/>
            <a:chExt cx="3586439" cy="861774"/>
          </a:xfrm>
        </p:grpSpPr>
        <p:pic>
          <p:nvPicPr>
            <p:cNvPr id="10" name="Picture 2" descr="NCSR Demokritos (@NCSR_Demokritos) / X">
              <a:extLst>
                <a:ext uri="{FF2B5EF4-FFF2-40B4-BE49-F238E27FC236}">
                  <a16:creationId xmlns:a16="http://schemas.microsoft.com/office/drawing/2014/main" id="{55E9CC7B-F7BC-7E40-6625-C6A8B36A5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007" y="5373221"/>
              <a:ext cx="7620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D7C881A-148E-CDF2-3F38-4AB6E0CD9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175" y="5279747"/>
              <a:ext cx="2725271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                                                                       DEMOKRITOS</a:t>
              </a:r>
              <a:endParaRPr kumimoji="0" lang="en-US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                                                            </a:t>
              </a:r>
              <a:r>
                <a:rPr kumimoji="0" lang="en-US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NATIONAL CENTRE FOR SCIENTIFIC RESEARCH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C99A69-9AB1-4092-A592-C5CBE61AF98A}"/>
              </a:ext>
            </a:extLst>
          </p:cNvPr>
          <p:cNvSpPr txBox="1"/>
          <p:nvPr/>
        </p:nvSpPr>
        <p:spPr>
          <a:xfrm>
            <a:off x="3047268" y="872829"/>
            <a:ext cx="609746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Harmonies of Heritage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DE24B-FFDD-45B8-18AE-CCFC903B985D}"/>
              </a:ext>
            </a:extLst>
          </p:cNvPr>
          <p:cNvSpPr txBox="1"/>
          <p:nvPr/>
        </p:nvSpPr>
        <p:spPr>
          <a:xfrm>
            <a:off x="3047268" y="4798644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Foukanelis Christos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(mtn2324)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Vytiniotis Konstantinos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2C363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(mtn2308)</a:t>
            </a:r>
            <a:endParaRPr kumimoji="0" lang="el-GR" b="0" i="1" u="none" strike="noStrike" kern="1200" cap="none" spc="0" normalizeH="0" baseline="0" noProof="0" dirty="0">
              <a:ln>
                <a:noFill/>
              </a:ln>
              <a:solidFill>
                <a:srgbClr val="2C363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1EC28-CA58-3EB1-0595-424DABD7ECC2}"/>
              </a:ext>
            </a:extLst>
          </p:cNvPr>
          <p:cNvSpPr txBox="1"/>
          <p:nvPr/>
        </p:nvSpPr>
        <p:spPr>
          <a:xfrm>
            <a:off x="2682798" y="2262909"/>
            <a:ext cx="682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 of Greek Traditional</a:t>
            </a:r>
          </a:p>
          <a:p>
            <a:pPr algn="ctr"/>
            <a:r>
              <a:rPr lang="en-US" dirty="0"/>
              <a:t>&amp; Folk Music by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0E74E-91A5-B396-3BC9-FDA06DBDC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32" b="98095" l="10000" r="90000">
                        <a14:foregroundMark x1="24083" y1="93016" x2="29167" y2="91270"/>
                        <a14:foregroundMark x1="80583" y1="6508" x2="83000" y2="6032"/>
                        <a14:foregroundMark x1="22667" y1="98095" x2="2683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6" y="1958927"/>
            <a:ext cx="3657600" cy="192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F8346-93DD-5C3A-608C-66E43317E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77" y="1685559"/>
            <a:ext cx="18478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0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Sequential Approach – Part 2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4AC2F0-BE66-703D-5744-BE2648FD8CAC}"/>
              </a:ext>
            </a:extLst>
          </p:cNvPr>
          <p:cNvGrpSpPr/>
          <p:nvPr/>
        </p:nvGrpSpPr>
        <p:grpSpPr>
          <a:xfrm>
            <a:off x="6747040" y="799278"/>
            <a:ext cx="4086280" cy="5259444"/>
            <a:chOff x="1063790" y="934591"/>
            <a:chExt cx="4086280" cy="52594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C6BD5E-4403-2779-E85D-CF119185910C}"/>
                </a:ext>
              </a:extLst>
            </p:cNvPr>
            <p:cNvSpPr txBox="1"/>
            <p:nvPr/>
          </p:nvSpPr>
          <p:spPr>
            <a:xfrm>
              <a:off x="1063790" y="934591"/>
              <a:ext cx="4086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 u="sng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</a:lstStyle>
            <a:p>
              <a:r>
                <a:rPr lang="en-US" dirty="0"/>
                <a:t>TRANSFORMER - FEATURE DATA</a:t>
              </a:r>
            </a:p>
          </p:txBody>
        </p:sp>
        <p:pic>
          <p:nvPicPr>
            <p:cNvPr id="5" name="Εικόνα 4" descr="Εικόνα που περιέχει κείμενο, στιγμιότυπο οθόνης, κύκλος, διάγραμμα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9DE58CF2-F866-E1C0-198C-F037898B0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790" y="1381888"/>
              <a:ext cx="4086280" cy="481214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61F5D5-8785-6DAB-42D8-70E7B92A8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017">
            <a:off x="11531201" y="5969150"/>
            <a:ext cx="734569" cy="980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E8A38A-A424-B2B0-A314-0B7068258860}"/>
              </a:ext>
            </a:extLst>
          </p:cNvPr>
          <p:cNvSpPr txBox="1"/>
          <p:nvPr/>
        </p:nvSpPr>
        <p:spPr>
          <a:xfrm>
            <a:off x="367174" y="915737"/>
            <a:ext cx="56335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algn="just">
              <a:buFont typeface="Wingdings" panose="05000000000000000000" pitchFamily="2" charset="2"/>
              <a:buChar char="Ø"/>
              <a:defRPr b="0" i="0" u="none" strike="noStrike" baseline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High-Level Overview</a:t>
            </a:r>
          </a:p>
          <a:p>
            <a:r>
              <a:rPr lang="en-US" dirty="0"/>
              <a:t>Attention can capture more long term complex features</a:t>
            </a:r>
          </a:p>
          <a:p>
            <a:r>
              <a:rPr lang="en-US" dirty="0"/>
              <a:t>Improved Performance</a:t>
            </a:r>
          </a:p>
          <a:p>
            <a:r>
              <a:rPr lang="en-US" dirty="0"/>
              <a:t>Positional Encoding to capture position context</a:t>
            </a:r>
          </a:p>
          <a:p>
            <a:r>
              <a:rPr lang="en-US" dirty="0"/>
              <a:t>7 multi-head Attention heads for learning diverse patterns</a:t>
            </a:r>
          </a:p>
          <a:p>
            <a:r>
              <a:rPr lang="en-US" dirty="0"/>
              <a:t>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943626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Comparative Analysis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25B8B3B-E182-C2A7-1099-65F871ACF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32" b="98095" l="10000" r="90000">
                        <a14:foregroundMark x1="24083" y1="93016" x2="29167" y2="91270"/>
                        <a14:foregroundMark x1="80583" y1="6508" x2="83000" y2="6032"/>
                        <a14:foregroundMark x1="22667" y1="98095" x2="2683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9450" y="6262174"/>
            <a:ext cx="1270810" cy="582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F7ABDA-0C94-E998-9D8A-A7906FAA43B4}"/>
              </a:ext>
            </a:extLst>
          </p:cNvPr>
          <p:cNvSpPr txBox="1"/>
          <p:nvPr/>
        </p:nvSpPr>
        <p:spPr>
          <a:xfrm>
            <a:off x="367174" y="915737"/>
            <a:ext cx="56335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algn="just">
              <a:buFont typeface="Wingdings" panose="05000000000000000000" pitchFamily="2" charset="2"/>
              <a:buChar char="Ø"/>
              <a:defRPr b="0" i="0" u="none" strike="noStrike" baseline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Takeaways</a:t>
            </a:r>
          </a:p>
          <a:p>
            <a:r>
              <a:rPr lang="en-US" dirty="0"/>
              <a:t>Best performance: SVM &amp; Transformer</a:t>
            </a:r>
          </a:p>
          <a:p>
            <a:r>
              <a:rPr lang="en-US" dirty="0"/>
              <a:t>CNN – FFNN runner-up</a:t>
            </a:r>
          </a:p>
          <a:p>
            <a:r>
              <a:rPr lang="en-US" dirty="0"/>
              <a:t>Worst performance: RNN</a:t>
            </a:r>
          </a:p>
          <a:p>
            <a:r>
              <a:rPr lang="en-US" dirty="0"/>
              <a:t>Complex models require more data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91F05F6-B7D5-1816-263F-E841A5B8F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9310"/>
              </p:ext>
            </p:extLst>
          </p:nvPr>
        </p:nvGraphicFramePr>
        <p:xfrm>
          <a:off x="515954" y="2581582"/>
          <a:ext cx="10279048" cy="147732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84881">
                  <a:extLst>
                    <a:ext uri="{9D8B030D-6E8A-4147-A177-3AD203B41FA5}">
                      <a16:colId xmlns:a16="http://schemas.microsoft.com/office/drawing/2014/main" val="1516569913"/>
                    </a:ext>
                  </a:extLst>
                </a:gridCol>
                <a:gridCol w="1284881">
                  <a:extLst>
                    <a:ext uri="{9D8B030D-6E8A-4147-A177-3AD203B41FA5}">
                      <a16:colId xmlns:a16="http://schemas.microsoft.com/office/drawing/2014/main" val="2634535844"/>
                    </a:ext>
                  </a:extLst>
                </a:gridCol>
                <a:gridCol w="1284881">
                  <a:extLst>
                    <a:ext uri="{9D8B030D-6E8A-4147-A177-3AD203B41FA5}">
                      <a16:colId xmlns:a16="http://schemas.microsoft.com/office/drawing/2014/main" val="2890034366"/>
                    </a:ext>
                  </a:extLst>
                </a:gridCol>
                <a:gridCol w="1284881">
                  <a:extLst>
                    <a:ext uri="{9D8B030D-6E8A-4147-A177-3AD203B41FA5}">
                      <a16:colId xmlns:a16="http://schemas.microsoft.com/office/drawing/2014/main" val="2235080468"/>
                    </a:ext>
                  </a:extLst>
                </a:gridCol>
                <a:gridCol w="1284881">
                  <a:extLst>
                    <a:ext uri="{9D8B030D-6E8A-4147-A177-3AD203B41FA5}">
                      <a16:colId xmlns:a16="http://schemas.microsoft.com/office/drawing/2014/main" val="3591117681"/>
                    </a:ext>
                  </a:extLst>
                </a:gridCol>
                <a:gridCol w="1284881">
                  <a:extLst>
                    <a:ext uri="{9D8B030D-6E8A-4147-A177-3AD203B41FA5}">
                      <a16:colId xmlns:a16="http://schemas.microsoft.com/office/drawing/2014/main" val="57437675"/>
                    </a:ext>
                  </a:extLst>
                </a:gridCol>
                <a:gridCol w="1284881">
                  <a:extLst>
                    <a:ext uri="{9D8B030D-6E8A-4147-A177-3AD203B41FA5}">
                      <a16:colId xmlns:a16="http://schemas.microsoft.com/office/drawing/2014/main" val="514255859"/>
                    </a:ext>
                  </a:extLst>
                </a:gridCol>
                <a:gridCol w="1284881">
                  <a:extLst>
                    <a:ext uri="{9D8B030D-6E8A-4147-A177-3AD203B41FA5}">
                      <a16:colId xmlns:a16="http://schemas.microsoft.com/office/drawing/2014/main" val="2206417711"/>
                    </a:ext>
                  </a:extLst>
                </a:gridCol>
              </a:tblGrid>
              <a:tr h="4924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SVM (feat)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FFNN (feat)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CNN (Spec)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CNN (Mel)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RNN (raw)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RNN (feat)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Transformer (feat)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619080"/>
                  </a:ext>
                </a:extLst>
              </a:tr>
              <a:tr h="4924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0.34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776517"/>
                  </a:ext>
                </a:extLst>
              </a:tr>
              <a:tr h="4924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Avg Train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23s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110s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~1h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~1h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~2h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~10m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latin typeface="Consolas" panose="020B0609020204030204" pitchFamily="49" charset="0"/>
                        </a:rPr>
                        <a:t>~5m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707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310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Conclusions</a:t>
            </a:r>
            <a:endParaRPr lang="en-US" sz="3200" b="1" kern="0" dirty="0">
              <a:latin typeface="Roboto" panose="020000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E1C08-7AF1-9487-2091-428B9643C388}"/>
              </a:ext>
            </a:extLst>
          </p:cNvPr>
          <p:cNvSpPr txBox="1"/>
          <p:nvPr/>
        </p:nvSpPr>
        <p:spPr>
          <a:xfrm>
            <a:off x="454409" y="934591"/>
            <a:ext cx="4959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Conclusions</a:t>
            </a:r>
            <a:endParaRPr lang="en-US" sz="1600" b="1" i="0" u="sng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 Methods Tested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CNN and Transformers had promising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7D165FE-B146-FBAB-59EE-DBDDCB7CA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017">
            <a:off x="11531201" y="5969150"/>
            <a:ext cx="734569" cy="980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5CAD1C-5636-9F19-FD70-8CA94B711996}"/>
              </a:ext>
            </a:extLst>
          </p:cNvPr>
          <p:cNvSpPr txBox="1"/>
          <p:nvPr/>
        </p:nvSpPr>
        <p:spPr>
          <a:xfrm>
            <a:off x="473813" y="1963971"/>
            <a:ext cx="4959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Challenges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Imbalanced classes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few training samples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Noise in data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 to separate audio features (musical genre similarities)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4E777-DFB5-7B5D-0C6F-96B9F0A9083C}"/>
              </a:ext>
            </a:extLst>
          </p:cNvPr>
          <p:cNvSpPr txBox="1"/>
          <p:nvPr/>
        </p:nvSpPr>
        <p:spPr>
          <a:xfrm>
            <a:off x="454409" y="3485794"/>
            <a:ext cx="4959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Improvements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Noise reduction before training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augmentation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balancing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Fine tune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pretrained models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 models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3458A6-4EFD-6C2D-F932-DDE21CAB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880" y="998091"/>
            <a:ext cx="6170606" cy="3523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0937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4D6397-B54F-5205-901B-BBEC1AF4DF44}"/>
              </a:ext>
            </a:extLst>
          </p:cNvPr>
          <p:cNvSpPr txBox="1"/>
          <p:nvPr/>
        </p:nvSpPr>
        <p:spPr>
          <a:xfrm>
            <a:off x="3048000" y="79746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i="0" strike="noStrike" baseline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 &amp;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D68E4-D4C5-98A9-2028-D49466DA96BB}"/>
              </a:ext>
            </a:extLst>
          </p:cNvPr>
          <p:cNvSpPr txBox="1"/>
          <p:nvPr/>
        </p:nvSpPr>
        <p:spPr>
          <a:xfrm>
            <a:off x="4735115" y="4846349"/>
            <a:ext cx="2721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Thank You!</a:t>
            </a:r>
            <a:endParaRPr lang="el-GR" sz="4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Question mark">
                <a:extLst>
                  <a:ext uri="{FF2B5EF4-FFF2-40B4-BE49-F238E27FC236}">
                    <a16:creationId xmlns:a16="http://schemas.microsoft.com/office/drawing/2014/main" id="{189BFE01-0D91-9868-ADF3-D43FFA386C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84367" y="2051489"/>
              <a:ext cx="1623266" cy="2677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3266" cy="267755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94053" ay="1965496" az="7846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18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Question mark">
                <a:extLst>
                  <a:ext uri="{FF2B5EF4-FFF2-40B4-BE49-F238E27FC236}">
                    <a16:creationId xmlns:a16="http://schemas.microsoft.com/office/drawing/2014/main" id="{189BFE01-0D91-9868-ADF3-D43FFA386C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4367" y="2051489"/>
                <a:ext cx="1623266" cy="2677554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03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Agenda</a:t>
            </a:r>
            <a:endParaRPr lang="en-US" sz="3200" b="1" kern="0" dirty="0">
              <a:latin typeface="Roboto" panose="020000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E1C08-7AF1-9487-2091-428B9643C388}"/>
              </a:ext>
            </a:extLst>
          </p:cNvPr>
          <p:cNvSpPr txBox="1"/>
          <p:nvPr/>
        </p:nvSpPr>
        <p:spPr>
          <a:xfrm>
            <a:off x="454409" y="934591"/>
            <a:ext cx="25110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Overview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Extraction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Baseline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CNN Approach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Approach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Comparative Analysis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F0D5A3F-9B89-D183-58B4-4B3F3C08F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017">
            <a:off x="11531201" y="5969150"/>
            <a:ext cx="734569" cy="980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2B1CA-AA4E-1B8D-FDEE-64F572196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2" y="3246327"/>
            <a:ext cx="3703514" cy="2469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10FCF9-5324-599E-5EBC-D506721C2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3" y="1290597"/>
            <a:ext cx="2173288" cy="2041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A677D-AB7C-CE12-50F5-1D3CEB6A2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850" y="2869876"/>
            <a:ext cx="2647950" cy="1889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56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B01621-B698-D128-CC4F-B69C35D35F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76" b="91899" l="5625" r="90000">
                        <a14:foregroundMark x1="52708" y1="91139" x2="55833" y2="91899"/>
                        <a14:foregroundMark x1="29792" y1="43544" x2="32708" y2="45823"/>
                        <a14:foregroundMark x1="28333" y1="34177" x2="32500" y2="36456"/>
                        <a14:foregroundMark x1="41458" y1="44810" x2="43750" y2="47595"/>
                        <a14:foregroundMark x1="38333" y1="36962" x2="38542" y2="37468"/>
                        <a14:foregroundMark x1="31042" y1="58734" x2="29375" y2="62025"/>
                        <a14:foregroundMark x1="24583" y1="54684" x2="23125" y2="56962"/>
                        <a14:foregroundMark x1="19792" y1="42532" x2="19583" y2="44557"/>
                        <a14:foregroundMark x1="17292" y1="31899" x2="17083" y2="33418"/>
                        <a14:foregroundMark x1="20833" y1="22785" x2="20833" y2="24304"/>
                        <a14:foregroundMark x1="31458" y1="16203" x2="30208" y2="17722"/>
                        <a14:foregroundMark x1="5833" y1="31139" x2="5833" y2="31139"/>
                        <a14:foregroundMark x1="6250" y1="30633" x2="6667" y2="30633"/>
                        <a14:foregroundMark x1="6250" y1="31392" x2="7917" y2="34177"/>
                        <a14:foregroundMark x1="9167" y1="35190" x2="6250" y2="32152"/>
                        <a14:foregroundMark x1="50000" y1="10380" x2="54792" y2="10380"/>
                        <a14:foregroundMark x1="60000" y1="11139" x2="63333" y2="11899"/>
                        <a14:foregroundMark x1="51042" y1="18481" x2="51250" y2="17468"/>
                        <a14:foregroundMark x1="44375" y1="25823" x2="44792" y2="26835"/>
                        <a14:foregroundMark x1="40417" y1="26835" x2="39583" y2="26329"/>
                        <a14:foregroundMark x1="42292" y1="27848" x2="41250" y2="27342"/>
                        <a14:foregroundMark x1="45208" y1="22025" x2="48333" y2="24051"/>
                        <a14:foregroundMark x1="60625" y1="21013" x2="59583" y2="21013"/>
                        <a14:foregroundMark x1="61875" y1="25316" x2="62917" y2="25063"/>
                        <a14:foregroundMark x1="56042" y1="28101" x2="57292" y2="27848"/>
                        <a14:foregroundMark x1="43958" y1="53924" x2="42292" y2="51139"/>
                        <a14:foregroundMark x1="48542" y1="52911" x2="47708" y2="51646"/>
                        <a14:foregroundMark x1="53333" y1="56203" x2="52708" y2="54937"/>
                        <a14:foregroundMark x1="56250" y1="59747" x2="53750" y2="56962"/>
                        <a14:foregroundMark x1="33125" y1="63291" x2="33125" y2="63291"/>
                        <a14:foregroundMark x1="48333" y1="60253" x2="70000" y2="72152"/>
                        <a14:foregroundMark x1="70000" y1="72152" x2="77917" y2="81519"/>
                        <a14:foregroundMark x1="83125" y1="77468" x2="71875" y2="85063"/>
                        <a14:foregroundMark x1="15000" y1="55696" x2="15208" y2="39241"/>
                        <a14:foregroundMark x1="11667" y1="52152" x2="14792" y2="41519"/>
                        <a14:foregroundMark x1="8958" y1="35949" x2="15208" y2="40506"/>
                        <a14:foregroundMark x1="15417" y1="55696" x2="17917" y2="59241"/>
                        <a14:foregroundMark x1="30000" y1="72152" x2="30625" y2="74684"/>
                        <a14:foregroundMark x1="36042" y1="77722" x2="35833" y2="80506"/>
                        <a14:foregroundMark x1="66667" y1="7595" x2="66667" y2="6076"/>
                        <a14:foregroundMark x1="33125" y1="77215" x2="23958" y2="66329"/>
                        <a14:foregroundMark x1="29583" y1="75949" x2="21042" y2="61772"/>
                        <a14:foregroundMark x1="21042" y1="61772" x2="20625" y2="60253"/>
                        <a14:foregroundMark x1="23750" y1="71646" x2="19375" y2="63797"/>
                        <a14:foregroundMark x1="23958" y1="72658" x2="25833" y2="73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98" y="679858"/>
            <a:ext cx="7452651" cy="613291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Problem Statement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BA3BED-79F8-12CB-F35D-9CA22FD06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32" b="98095" l="10000" r="90000">
                        <a14:foregroundMark x1="24083" y1="93016" x2="29167" y2="91270"/>
                        <a14:foregroundMark x1="80583" y1="6508" x2="83000" y2="6032"/>
                        <a14:foregroundMark x1="22667" y1="98095" x2="2683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9450" y="6262174"/>
            <a:ext cx="1270810" cy="582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938849-9009-59E2-3AFB-1E83287938D8}"/>
              </a:ext>
            </a:extLst>
          </p:cNvPr>
          <p:cNvSpPr txBox="1"/>
          <p:nvPr/>
        </p:nvSpPr>
        <p:spPr>
          <a:xfrm>
            <a:off x="454409" y="934591"/>
            <a:ext cx="5533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Audio Classification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Classify Greek traditional &amp; folk songs according to their region of origin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architectures to achieve classification task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Aims to facilitate and streamline the process of preservation and logging of Greek Traditional songs</a:t>
            </a:r>
          </a:p>
        </p:txBody>
      </p:sp>
    </p:spTree>
    <p:extLst>
      <p:ext uri="{BB962C8B-B14F-4D97-AF65-F5344CB8AC3E}">
        <p14:creationId xmlns:p14="http://schemas.microsoft.com/office/powerpoint/2010/main" val="270788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Dataset Overview</a:t>
            </a:r>
            <a:endParaRPr lang="en-US" sz="3200" b="1" kern="0" dirty="0">
              <a:latin typeface="Roboto" panose="020000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E1C08-7AF1-9487-2091-428B9643C388}"/>
              </a:ext>
            </a:extLst>
          </p:cNvPr>
          <p:cNvSpPr txBox="1"/>
          <p:nvPr/>
        </p:nvSpPr>
        <p:spPr>
          <a:xfrm>
            <a:off x="454408" y="1080641"/>
            <a:ext cx="5943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Lyra Dataset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 data source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Enhanced with manual data collection and annotations (30%)</a:t>
            </a:r>
            <a:endParaRPr lang="en-US" sz="1600" b="0" i="0" u="none" strike="noStrike" baseline="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class represents a group of sub-regions with common cultural characteristics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Grouped together to 19 classes that cover the majority of geographical regions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 are coming from live recordings</a:t>
            </a:r>
            <a:endParaRPr lang="en-US" sz="1600" b="0" i="0" u="none" strike="noStrike" baseline="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E4464D7-97A6-02A1-BE52-CA5B506D7DD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512" y="918172"/>
            <a:ext cx="443198" cy="443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270A33-B355-CAD3-D32B-C895B169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017">
            <a:off x="11531201" y="5969150"/>
            <a:ext cx="734569" cy="980687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1877B16A-B0EF-8B23-9174-2EA9C36D1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226" y="3267113"/>
            <a:ext cx="5943600" cy="2944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CA3FD-C5EB-8292-8842-33AC8F92840A}"/>
              </a:ext>
            </a:extLst>
          </p:cNvPr>
          <p:cNvSpPr txBox="1"/>
          <p:nvPr/>
        </p:nvSpPr>
        <p:spPr>
          <a:xfrm>
            <a:off x="0" y="6368534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/>
              <a:t>Source: </a:t>
            </a:r>
            <a:r>
              <a:rPr lang="en-US" sz="1200" b="1" i="1" dirty="0">
                <a:hlinkClick r:id="rId7"/>
              </a:rPr>
              <a:t>The Lyra Dataset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161293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Feature Extraction</a:t>
            </a:r>
            <a:endParaRPr lang="en-US" sz="3200" b="1" kern="0" dirty="0">
              <a:latin typeface="Roboto" panose="020000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E1C08-7AF1-9487-2091-428B9643C388}"/>
              </a:ext>
            </a:extLst>
          </p:cNvPr>
          <p:cNvSpPr txBox="1"/>
          <p:nvPr/>
        </p:nvSpPr>
        <p:spPr>
          <a:xfrm>
            <a:off x="434388" y="1021368"/>
            <a:ext cx="1605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MFCCs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Chroma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Spectral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ZCR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8599C3-CC8A-6993-ECDE-9E6135538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32" b="98095" l="10000" r="90000">
                        <a14:foregroundMark x1="24083" y1="93016" x2="29167" y2="91270"/>
                        <a14:foregroundMark x1="80583" y1="6508" x2="83000" y2="6032"/>
                        <a14:foregroundMark x1="22667" y1="98095" x2="2683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9450" y="6262174"/>
            <a:ext cx="1270810" cy="58205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7521A-F84F-2B2E-C0BD-18117E10D0F6}"/>
              </a:ext>
            </a:extLst>
          </p:cNvPr>
          <p:cNvGrpSpPr/>
          <p:nvPr/>
        </p:nvGrpSpPr>
        <p:grpSpPr>
          <a:xfrm>
            <a:off x="3216670" y="1861101"/>
            <a:ext cx="1427969" cy="435875"/>
            <a:chOff x="575065" y="1013779"/>
            <a:chExt cx="1427969" cy="4358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C7FAC5-5BFC-BA05-88DB-E16C97E39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065" y="1013779"/>
              <a:ext cx="435875" cy="435875"/>
            </a:xfrm>
            <a:prstGeom prst="rect">
              <a:avLst/>
            </a:prstGeom>
          </p:spPr>
        </p:pic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8779133A-9B38-E632-7BDA-817B3B9CB34E}"/>
                </a:ext>
              </a:extLst>
            </p:cNvPr>
            <p:cNvSpPr txBox="1"/>
            <p:nvPr/>
          </p:nvSpPr>
          <p:spPr>
            <a:xfrm>
              <a:off x="1010940" y="1047050"/>
              <a:ext cx="992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u="sng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Librosa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B52E0E3-7B2C-E915-ED49-5357A699D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74" y="1019262"/>
            <a:ext cx="1681163" cy="611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C23C05-F2F0-0D9B-06A3-A17D07B0D0D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6" y="2050643"/>
            <a:ext cx="611506" cy="611506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D63EE15-9FD6-4CA8-75EC-8CD3245693E8}"/>
              </a:ext>
            </a:extLst>
          </p:cNvPr>
          <p:cNvSpPr/>
          <p:nvPr/>
        </p:nvSpPr>
        <p:spPr>
          <a:xfrm>
            <a:off x="1940339" y="1092537"/>
            <a:ext cx="411480" cy="1181100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DDBDC-1900-BF31-399F-11C60538345D}"/>
              </a:ext>
            </a:extLst>
          </p:cNvPr>
          <p:cNvSpPr txBox="1"/>
          <p:nvPr/>
        </p:nvSpPr>
        <p:spPr>
          <a:xfrm>
            <a:off x="495375" y="3098830"/>
            <a:ext cx="1605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Spectrograms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63B4C8-AA8D-95AB-CC21-C34D1560D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2" y="3566570"/>
            <a:ext cx="2925745" cy="1755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72F4DC-67F6-D6F2-69F2-80803C840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7150" y="3566570"/>
            <a:ext cx="2925745" cy="1755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AE84BF-8CFF-7145-232A-8FBCFB2BE021}"/>
              </a:ext>
            </a:extLst>
          </p:cNvPr>
          <p:cNvSpPr txBox="1"/>
          <p:nvPr/>
        </p:nvSpPr>
        <p:spPr>
          <a:xfrm>
            <a:off x="3767150" y="3098830"/>
            <a:ext cx="221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Mel-Spectrograms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D06E0B-F5B2-742A-9790-15BFB9B164DE}"/>
              </a:ext>
            </a:extLst>
          </p:cNvPr>
          <p:cNvSpPr txBox="1"/>
          <p:nvPr/>
        </p:nvSpPr>
        <p:spPr>
          <a:xfrm>
            <a:off x="6692895" y="1942633"/>
            <a:ext cx="4959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Timeseries RAW audio samples segmented into frames (sampling rate 44,1 kHz)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Calculated per window of a couple 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averaged per segment</a:t>
            </a:r>
          </a:p>
        </p:txBody>
      </p:sp>
      <p:pic>
        <p:nvPicPr>
          <p:cNvPr id="26" name="Εικόνα 6" descr="Εικόνα που περιέχει κείμενο, πολυχρωμία, διάγραμμα, γράφ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D683B610-2FDD-F93D-1D9C-309DF04C92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8923" y="3019570"/>
            <a:ext cx="3080077" cy="308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2D20FC6-4A10-F571-E49E-23AB3C70B93A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4644639" y="2079038"/>
            <a:ext cx="1277187" cy="277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6A03C79D-D42F-4ECA-5AFE-28470741091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6" y="747998"/>
            <a:ext cx="611506" cy="611506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7303113-3AE1-CE0B-64B7-3E87381FDF09}"/>
              </a:ext>
            </a:extLst>
          </p:cNvPr>
          <p:cNvCxnSpPr>
            <a:stCxn id="10" idx="3"/>
            <a:endCxn id="34" idx="1"/>
          </p:cNvCxnSpPr>
          <p:nvPr/>
        </p:nvCxnSpPr>
        <p:spPr>
          <a:xfrm flipV="1">
            <a:off x="4771237" y="1053751"/>
            <a:ext cx="1150589" cy="2712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CE25ED1-9F7A-718E-3F92-72963234F211}"/>
              </a:ext>
            </a:extLst>
          </p:cNvPr>
          <p:cNvSpPr txBox="1"/>
          <p:nvPr/>
        </p:nvSpPr>
        <p:spPr>
          <a:xfrm>
            <a:off x="6692895" y="785548"/>
            <a:ext cx="4959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Extract of 138 features per audio file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Included mean/std per feature</a:t>
            </a:r>
          </a:p>
        </p:txBody>
      </p:sp>
    </p:spTree>
    <p:extLst>
      <p:ext uri="{BB962C8B-B14F-4D97-AF65-F5344CB8AC3E}">
        <p14:creationId xmlns:p14="http://schemas.microsoft.com/office/powerpoint/2010/main" val="74497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Baseline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606D39E-FE97-8686-6874-379206254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017">
            <a:off x="11531201" y="5969150"/>
            <a:ext cx="734569" cy="980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F6AFF-E65C-D15A-4218-58C7DC2DC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935" y="1245398"/>
            <a:ext cx="2678097" cy="2399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15E1C-5FE8-96D1-54BE-A70E9EE95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19" y="1295371"/>
            <a:ext cx="2592055" cy="2505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01F8D-5E23-E6A3-B31D-A7B46CBAC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637" y="4096998"/>
            <a:ext cx="2968857" cy="2362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978BAB-A4E8-8A16-6AF4-C15B3F89F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3765" y="3562349"/>
            <a:ext cx="2850981" cy="1802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C67367-515F-BF03-93E2-C7142C38E2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7" t="2909"/>
          <a:stretch/>
        </p:blipFill>
        <p:spPr>
          <a:xfrm>
            <a:off x="6114907" y="4577817"/>
            <a:ext cx="2753124" cy="1721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8AE016-0EAD-C12C-1B02-ED4A3C5B86EF}"/>
              </a:ext>
            </a:extLst>
          </p:cNvPr>
          <p:cNvCxnSpPr/>
          <p:nvPr/>
        </p:nvCxnSpPr>
        <p:spPr>
          <a:xfrm>
            <a:off x="5918200" y="686208"/>
            <a:ext cx="0" cy="6156000"/>
          </a:xfrm>
          <a:prstGeom prst="line">
            <a:avLst/>
          </a:prstGeom>
          <a:ln w="9525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05D856-37E2-9EE6-188F-AA575FBD3ADF}"/>
              </a:ext>
            </a:extLst>
          </p:cNvPr>
          <p:cNvSpPr txBox="1"/>
          <p:nvPr/>
        </p:nvSpPr>
        <p:spPr>
          <a:xfrm>
            <a:off x="275313" y="812032"/>
            <a:ext cx="564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SVM</a:t>
            </a:r>
            <a:endParaRPr lang="en-US" b="1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C6F9B6-36D4-4745-3919-CAE32F8EB781}"/>
              </a:ext>
            </a:extLst>
          </p:cNvPr>
          <p:cNvSpPr txBox="1"/>
          <p:nvPr/>
        </p:nvSpPr>
        <p:spPr>
          <a:xfrm>
            <a:off x="5918198" y="812032"/>
            <a:ext cx="564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FFNN</a:t>
            </a:r>
            <a:endParaRPr lang="en-US" b="1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2DC1A-BEC6-C766-C4C9-8561D17564BB}"/>
              </a:ext>
            </a:extLst>
          </p:cNvPr>
          <p:cNvSpPr txBox="1"/>
          <p:nvPr/>
        </p:nvSpPr>
        <p:spPr>
          <a:xfrm>
            <a:off x="3096757" y="1674674"/>
            <a:ext cx="28214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Parameters</a:t>
            </a:r>
            <a:endParaRPr lang="en-US" sz="1200" u="sng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C: 1000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Gamma: 0.01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Kernel: RBF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2C139-17C8-1805-BE80-FF21F6ECE7CF}"/>
              </a:ext>
            </a:extLst>
          </p:cNvPr>
          <p:cNvSpPr txBox="1"/>
          <p:nvPr/>
        </p:nvSpPr>
        <p:spPr>
          <a:xfrm>
            <a:off x="9113304" y="1767006"/>
            <a:ext cx="2821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Parameters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Epochs: 200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 Size: 100</a:t>
            </a:r>
          </a:p>
        </p:txBody>
      </p:sp>
    </p:spTree>
    <p:extLst>
      <p:ext uri="{BB962C8B-B14F-4D97-AF65-F5344CB8AC3E}">
        <p14:creationId xmlns:p14="http://schemas.microsoft.com/office/powerpoint/2010/main" val="389570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D25C720-1BFF-A6E9-1C71-6A4C2EFDF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932" y="2432553"/>
            <a:ext cx="3543301" cy="2125980"/>
          </a:xfrm>
          <a:prstGeom prst="rect">
            <a:avLst/>
          </a:prstGeom>
          <a:scene3d>
            <a:camera prst="isometricRightUp">
              <a:rot lat="1465910" lon="18000000" rev="21599340"/>
            </a:camera>
            <a:lightRig rig="threePt" dir="t"/>
          </a:scene3d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CNN Approach</a:t>
            </a:r>
            <a:r>
              <a:rPr lang="el-GR" sz="3200" b="1" kern="0" dirty="0">
                <a:solidFill>
                  <a:srgbClr val="0070C0"/>
                </a:solidFill>
                <a:latin typeface="Roboto" panose="02000000000000000000"/>
              </a:rPr>
              <a:t> </a:t>
            </a:r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– Part 1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1B87844-2C7F-7DBC-BE48-508A7704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322" y="835863"/>
            <a:ext cx="1849100" cy="5011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C5267-81FE-4873-5448-7D18C83F6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934" y="3654381"/>
            <a:ext cx="2969814" cy="1907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DFF7ED-D802-E9C0-3EE1-11ADCCF86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676" y="4761999"/>
            <a:ext cx="2846538" cy="1833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17D32-D0C0-C25C-FB8B-7E67B6124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536" y="3129689"/>
            <a:ext cx="2942949" cy="1907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1F1392-1FF1-BF8E-C9EF-97EDC11D7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7473" y="1151866"/>
            <a:ext cx="2942947" cy="1907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ED7EEF-42DC-E8B9-61D6-38EE0D6772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5653" y="839676"/>
            <a:ext cx="3532292" cy="1635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36480-7F94-E2EB-ECF4-167C1DA8D542}"/>
              </a:ext>
            </a:extLst>
          </p:cNvPr>
          <p:cNvSpPr txBox="1"/>
          <p:nvPr/>
        </p:nvSpPr>
        <p:spPr>
          <a:xfrm>
            <a:off x="7337474" y="762160"/>
            <a:ext cx="4561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Mel-Spectrogram Feed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B368A3-DED1-BA37-A128-305541266350}"/>
              </a:ext>
            </a:extLst>
          </p:cNvPr>
          <p:cNvSpPr txBox="1"/>
          <p:nvPr/>
        </p:nvSpPr>
        <p:spPr>
          <a:xfrm>
            <a:off x="3511422" y="3244334"/>
            <a:ext cx="496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Spectrogram Feed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84BA4E3-44E9-AB01-3C92-C17AA0FD21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32" b="98095" l="10000" r="90000">
                        <a14:foregroundMark x1="24083" y1="93016" x2="29167" y2="91270"/>
                        <a14:foregroundMark x1="80583" y1="6508" x2="83000" y2="6032"/>
                        <a14:foregroundMark x1="22667" y1="98095" x2="2683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9450" y="6262174"/>
            <a:ext cx="1270810" cy="5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5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55B2AB7-62F7-38EA-E397-277F06E5F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844" y="1373436"/>
            <a:ext cx="2752170" cy="1651302"/>
          </a:xfrm>
          <a:prstGeom prst="rect">
            <a:avLst/>
          </a:prstGeom>
          <a:scene3d>
            <a:camera prst="isometricRightUp">
              <a:rot lat="1465910" lon="18000000" rev="21599340"/>
            </a:camera>
            <a:lightRig rig="threePt" dir="t"/>
          </a:scene3d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CNN Approach</a:t>
            </a:r>
            <a:r>
              <a:rPr lang="el-GR" sz="3200" b="1" kern="0" dirty="0">
                <a:solidFill>
                  <a:srgbClr val="0070C0"/>
                </a:solidFill>
                <a:latin typeface="Roboto" panose="02000000000000000000"/>
              </a:rPr>
              <a:t> </a:t>
            </a:r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– Part 2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8722E23-C879-7579-90F5-78EA9463B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10" y="979235"/>
            <a:ext cx="7789985" cy="2612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C002D-6DC4-6B1E-3F1E-70B8B34FF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13" y="4356982"/>
            <a:ext cx="2752169" cy="1750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6B52BD-4D16-B820-0A9F-153A03665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336" y="4356982"/>
            <a:ext cx="2634664" cy="1710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F839BD-9DD9-6FD2-43DF-6F5D56FC2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220" y="4356982"/>
            <a:ext cx="2618412" cy="1701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BC48C-E85F-4CE5-748D-1F06F7C2D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9368" y="4356982"/>
            <a:ext cx="2686308" cy="17010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605FC8-9A9F-8021-D76B-A0A0D1EC949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2546"/>
          <a:stretch/>
        </p:blipFill>
        <p:spPr>
          <a:xfrm>
            <a:off x="9036050" y="799984"/>
            <a:ext cx="2862436" cy="3089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AAF136-4A10-7930-28AA-414EBC78336C}"/>
              </a:ext>
            </a:extLst>
          </p:cNvPr>
          <p:cNvSpPr txBox="1"/>
          <p:nvPr/>
        </p:nvSpPr>
        <p:spPr>
          <a:xfrm>
            <a:off x="6358862" y="3902496"/>
            <a:ext cx="4561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Mel-Spectrogram Feed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D3288-3645-E5FC-EDA0-61E344355DBC}"/>
              </a:ext>
            </a:extLst>
          </p:cNvPr>
          <p:cNvSpPr txBox="1"/>
          <p:nvPr/>
        </p:nvSpPr>
        <p:spPr>
          <a:xfrm>
            <a:off x="1132312" y="3916473"/>
            <a:ext cx="4561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Spectrogram Feed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9E5800-633E-ADA5-854C-8E1BE77FD3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017">
            <a:off x="11531201" y="5969150"/>
            <a:ext cx="734569" cy="9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7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4A684E3-CBA1-4798-AC2E-6C2A61262D2C}"/>
              </a:ext>
            </a:extLst>
          </p:cNvPr>
          <p:cNvSpPr txBox="1">
            <a:spLocks/>
          </p:cNvSpPr>
          <p:nvPr/>
        </p:nvSpPr>
        <p:spPr>
          <a:xfrm>
            <a:off x="283026" y="304800"/>
            <a:ext cx="11430000" cy="44319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dirty="0">
                <a:solidFill>
                  <a:srgbClr val="0070C0"/>
                </a:solidFill>
                <a:latin typeface="Roboto" panose="02000000000000000000"/>
              </a:rPr>
              <a:t>Sequential Approach – Part 1</a:t>
            </a:r>
            <a:endParaRPr lang="en-US" sz="3200" b="1" kern="0" dirty="0">
              <a:latin typeface="Roboto" panose="0200000000000000000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4F9758-8A69-ACCA-8BEC-BD8C88F8229A}"/>
              </a:ext>
            </a:extLst>
          </p:cNvPr>
          <p:cNvCxnSpPr>
            <a:cxnSpLocks/>
          </p:cNvCxnSpPr>
          <p:nvPr/>
        </p:nvCxnSpPr>
        <p:spPr>
          <a:xfrm>
            <a:off x="275313" y="679858"/>
            <a:ext cx="11623173" cy="0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6DB7BA-466F-64EF-88DE-4A0D393846B2}"/>
              </a:ext>
            </a:extLst>
          </p:cNvPr>
          <p:cNvGrpSpPr/>
          <p:nvPr/>
        </p:nvGrpSpPr>
        <p:grpSpPr>
          <a:xfrm>
            <a:off x="4183064" y="915737"/>
            <a:ext cx="3629923" cy="4837975"/>
            <a:chOff x="367173" y="901991"/>
            <a:chExt cx="3629923" cy="48379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E285E6-087A-B4C5-A040-B210170ADAF7}"/>
                </a:ext>
              </a:extLst>
            </p:cNvPr>
            <p:cNvSpPr txBox="1"/>
            <p:nvPr/>
          </p:nvSpPr>
          <p:spPr>
            <a:xfrm>
              <a:off x="367173" y="901991"/>
              <a:ext cx="3629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RNN – RAW DATA</a:t>
              </a:r>
              <a:endParaRPr lang="en-US" sz="1600" b="1" i="0" u="sng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5" name="Εικόνα 4" descr="Εικόνα που περιέχει κείμενο, στιγμιότυπο οθόνης, κύκλος, διάγραμμα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7D7BA123-3617-DD35-E790-299806FC4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73" y="1270206"/>
              <a:ext cx="3629923" cy="44697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590443D-DF2F-8861-2729-A7DC665E4511}"/>
              </a:ext>
            </a:extLst>
          </p:cNvPr>
          <p:cNvSpPr txBox="1"/>
          <p:nvPr/>
        </p:nvSpPr>
        <p:spPr>
          <a:xfrm>
            <a:off x="367174" y="915737"/>
            <a:ext cx="35278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algn="just">
              <a:buFont typeface="Wingdings" panose="05000000000000000000" pitchFamily="2" charset="2"/>
              <a:buChar char="Ø"/>
              <a:defRPr b="0" i="0" u="none" strike="noStrike" baseline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High-Level Overview</a:t>
            </a:r>
          </a:p>
          <a:p>
            <a:r>
              <a:rPr lang="en-US" dirty="0"/>
              <a:t>Sequential nature</a:t>
            </a:r>
          </a:p>
          <a:p>
            <a:r>
              <a:rPr lang="en-US" dirty="0"/>
              <a:t>Sequences of raw samples/ features were imported</a:t>
            </a:r>
          </a:p>
          <a:p>
            <a:r>
              <a:rPr lang="en-US" dirty="0"/>
              <a:t>Performance not as expected</a:t>
            </a:r>
          </a:p>
          <a:p>
            <a:r>
              <a:rPr lang="en-US" dirty="0"/>
              <a:t>Underfitting</a:t>
            </a:r>
          </a:p>
          <a:p>
            <a:r>
              <a:rPr lang="en-US" dirty="0"/>
              <a:t>Computationally complex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FD168A-851D-4FEB-86B9-0C61624ACBFA}"/>
              </a:ext>
            </a:extLst>
          </p:cNvPr>
          <p:cNvGrpSpPr/>
          <p:nvPr/>
        </p:nvGrpSpPr>
        <p:grpSpPr>
          <a:xfrm>
            <a:off x="8297024" y="915737"/>
            <a:ext cx="3527803" cy="5026526"/>
            <a:chOff x="7566530" y="892647"/>
            <a:chExt cx="3527803" cy="5026526"/>
          </a:xfrm>
        </p:grpSpPr>
        <p:pic>
          <p:nvPicPr>
            <p:cNvPr id="8" name="Εικόνα 9" descr="Εικόνα που περιέχει κείμενο, διάγραμμα, κύκλος, ζωγραφιά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C4BEE72C-4BE4-3FFF-A666-02BFA6ABF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6530" y="1240545"/>
              <a:ext cx="3527803" cy="46786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70337F-8812-E389-270B-BA34F3E573B0}"/>
                </a:ext>
              </a:extLst>
            </p:cNvPr>
            <p:cNvSpPr txBox="1"/>
            <p:nvPr/>
          </p:nvSpPr>
          <p:spPr>
            <a:xfrm>
              <a:off x="7566530" y="892647"/>
              <a:ext cx="3527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600" b="1" u="sng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</a:lstStyle>
            <a:p>
              <a:pPr algn="ctr"/>
              <a:r>
                <a:rPr lang="en-US" dirty="0"/>
                <a:t>RNN – FEATURE DATA</a:t>
              </a:r>
              <a:endParaRPr lang="el-GR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66EAB-3F22-0ED8-91E9-0A5AE6AAA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32" b="98095" l="10000" r="90000">
                        <a14:foregroundMark x1="24083" y1="93016" x2="29167" y2="91270"/>
                        <a14:foregroundMark x1="80583" y1="6508" x2="83000" y2="6032"/>
                        <a14:foregroundMark x1="22667" y1="98095" x2="26833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9450" y="6262174"/>
            <a:ext cx="1270810" cy="5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33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366</TotalTime>
  <Words>431</Words>
  <Application>Microsoft Office PowerPoint</Application>
  <PresentationFormat>Widescreen</PresentationFormat>
  <Paragraphs>133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Consolas</vt:lpstr>
      <vt:lpstr>Roboto</vt:lpstr>
      <vt:lpstr>Rockwell</vt:lpstr>
      <vt:lpstr>Rockwell Condensed</vt:lpstr>
      <vt:lpstr>Segoe UI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Konstantinos Vytiniotis</dc:creator>
  <cp:lastModifiedBy>Konstantinos Vytiniotis</cp:lastModifiedBy>
  <cp:revision>41</cp:revision>
  <dcterms:created xsi:type="dcterms:W3CDTF">2024-06-10T22:52:28Z</dcterms:created>
  <dcterms:modified xsi:type="dcterms:W3CDTF">2024-06-24T21:00:57Z</dcterms:modified>
</cp:coreProperties>
</file>